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46" r:id="rId5"/>
    <p:sldId id="324" r:id="rId6"/>
    <p:sldId id="265" r:id="rId7"/>
    <p:sldId id="349" r:id="rId8"/>
    <p:sldId id="350" r:id="rId9"/>
    <p:sldId id="279" r:id="rId10"/>
    <p:sldId id="276" r:id="rId11"/>
    <p:sldId id="352" r:id="rId12"/>
    <p:sldId id="347" r:id="rId13"/>
    <p:sldId id="35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38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miko Yasuda" userId="53f0591a-ebdc-47b9-8716-2f1c5317e81c" providerId="ADAL" clId="{85AA7A77-9AE1-4479-B322-F4130EFF1FAE}"/>
    <pc:docChg chg="delSld">
      <pc:chgData name="Yumiko Yasuda" userId="53f0591a-ebdc-47b9-8716-2f1c5317e81c" providerId="ADAL" clId="{85AA7A77-9AE1-4479-B322-F4130EFF1FAE}" dt="2023-05-30T13:15:27.868" v="2" actId="47"/>
      <pc:docMkLst>
        <pc:docMk/>
      </pc:docMkLst>
      <pc:sldChg chg="del">
        <pc:chgData name="Yumiko Yasuda" userId="53f0591a-ebdc-47b9-8716-2f1c5317e81c" providerId="ADAL" clId="{85AA7A77-9AE1-4479-B322-F4130EFF1FAE}" dt="2023-05-30T13:15:20.697" v="0" actId="47"/>
        <pc:sldMkLst>
          <pc:docMk/>
          <pc:sldMk cId="856886833" sldId="270"/>
        </pc:sldMkLst>
      </pc:sldChg>
      <pc:sldChg chg="del">
        <pc:chgData name="Yumiko Yasuda" userId="53f0591a-ebdc-47b9-8716-2f1c5317e81c" providerId="ADAL" clId="{85AA7A77-9AE1-4479-B322-F4130EFF1FAE}" dt="2023-05-30T13:15:22.527" v="1" actId="47"/>
        <pc:sldMkLst>
          <pc:docMk/>
          <pc:sldMk cId="3261157030" sldId="353"/>
        </pc:sldMkLst>
      </pc:sldChg>
      <pc:sldChg chg="del">
        <pc:chgData name="Yumiko Yasuda" userId="53f0591a-ebdc-47b9-8716-2f1c5317e81c" providerId="ADAL" clId="{85AA7A77-9AE1-4479-B322-F4130EFF1FAE}" dt="2023-05-30T13:15:27.868" v="2" actId="47"/>
        <pc:sldMkLst>
          <pc:docMk/>
          <pc:sldMk cId="2591548752" sldId="35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90CC3-4955-435A-83D5-CBE08881688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1D7599E4-66A0-4A88-B869-6A84B09A3C53}">
      <dgm:prSet phldrT="[Text]"/>
      <dgm:spPr/>
      <dgm:t>
        <a:bodyPr/>
        <a:lstStyle/>
        <a:p>
          <a:r>
            <a:rPr lang="en-US" dirty="0"/>
            <a:t>Substantive</a:t>
          </a:r>
          <a:endParaRPr lang="LID4096" dirty="0"/>
        </a:p>
      </dgm:t>
    </dgm:pt>
    <dgm:pt modelId="{F3F48DAD-3717-4B49-9341-1A70D29A32E3}" type="parTrans" cxnId="{B8D73626-F323-4643-BC05-13520C855AD3}">
      <dgm:prSet/>
      <dgm:spPr/>
      <dgm:t>
        <a:bodyPr/>
        <a:lstStyle/>
        <a:p>
          <a:endParaRPr lang="LID4096"/>
        </a:p>
      </dgm:t>
    </dgm:pt>
    <dgm:pt modelId="{84BAE449-47BD-48A5-AD78-DA05EED04439}" type="sibTrans" cxnId="{B8D73626-F323-4643-BC05-13520C855AD3}">
      <dgm:prSet/>
      <dgm:spPr/>
      <dgm:t>
        <a:bodyPr/>
        <a:lstStyle/>
        <a:p>
          <a:endParaRPr lang="LID4096"/>
        </a:p>
      </dgm:t>
    </dgm:pt>
    <dgm:pt modelId="{EAD55E0B-899D-4E7E-B25B-FEB1C5521879}">
      <dgm:prSet phldrT="[Text]"/>
      <dgm:spPr/>
      <dgm:t>
        <a:bodyPr/>
        <a:lstStyle/>
        <a:p>
          <a:r>
            <a:rPr lang="en-US" dirty="0"/>
            <a:t>Psychological, emotional</a:t>
          </a:r>
          <a:endParaRPr lang="LID4096" dirty="0"/>
        </a:p>
      </dgm:t>
    </dgm:pt>
    <dgm:pt modelId="{ED4FAF44-DDEB-41DD-A5BD-A5C4139D33BF}" type="parTrans" cxnId="{838BDCFE-60D3-4F8A-B129-ADE544C8422C}">
      <dgm:prSet/>
      <dgm:spPr/>
      <dgm:t>
        <a:bodyPr/>
        <a:lstStyle/>
        <a:p>
          <a:endParaRPr lang="LID4096"/>
        </a:p>
      </dgm:t>
    </dgm:pt>
    <dgm:pt modelId="{E71EDD08-4C5F-4332-9945-9D93C0DCD5C2}" type="sibTrans" cxnId="{838BDCFE-60D3-4F8A-B129-ADE544C8422C}">
      <dgm:prSet/>
      <dgm:spPr/>
      <dgm:t>
        <a:bodyPr/>
        <a:lstStyle/>
        <a:p>
          <a:endParaRPr lang="LID4096"/>
        </a:p>
      </dgm:t>
    </dgm:pt>
    <dgm:pt modelId="{7EB97F0C-5B67-4B6F-B6FE-E65B2979CF7B}">
      <dgm:prSet phldrT="[Text]"/>
      <dgm:spPr/>
      <dgm:t>
        <a:bodyPr/>
        <a:lstStyle/>
        <a:p>
          <a:r>
            <a:rPr lang="en-US" dirty="0"/>
            <a:t>Procedural</a:t>
          </a:r>
          <a:endParaRPr lang="LID4096" dirty="0"/>
        </a:p>
      </dgm:t>
    </dgm:pt>
    <dgm:pt modelId="{7C76A070-2912-4C4E-AE0E-11ECB082AA06}" type="parTrans" cxnId="{B41AC8D3-690B-4537-BF28-9F987D662CC7}">
      <dgm:prSet/>
      <dgm:spPr/>
      <dgm:t>
        <a:bodyPr/>
        <a:lstStyle/>
        <a:p>
          <a:endParaRPr lang="LID4096"/>
        </a:p>
      </dgm:t>
    </dgm:pt>
    <dgm:pt modelId="{438EEB10-DD80-4A6C-9B58-9EF934158E96}" type="sibTrans" cxnId="{B41AC8D3-690B-4537-BF28-9F987D662CC7}">
      <dgm:prSet/>
      <dgm:spPr/>
      <dgm:t>
        <a:bodyPr/>
        <a:lstStyle/>
        <a:p>
          <a:endParaRPr lang="LID4096"/>
        </a:p>
      </dgm:t>
    </dgm:pt>
    <dgm:pt modelId="{1A514465-2AD3-45B0-A410-D63BBBBAF06E}" type="pres">
      <dgm:prSet presAssocID="{23190CC3-4955-435A-83D5-CBE088816881}" presName="Name0" presStyleCnt="0">
        <dgm:presLayoutVars>
          <dgm:dir/>
          <dgm:resizeHandles val="exact"/>
        </dgm:presLayoutVars>
      </dgm:prSet>
      <dgm:spPr/>
    </dgm:pt>
    <dgm:pt modelId="{487108B5-FC13-4B3C-9E07-5AB11E2AB227}" type="pres">
      <dgm:prSet presAssocID="{1D7599E4-66A0-4A88-B869-6A84B09A3C53}" presName="node" presStyleLbl="node1" presStyleIdx="0" presStyleCnt="3">
        <dgm:presLayoutVars>
          <dgm:bulletEnabled val="1"/>
        </dgm:presLayoutVars>
      </dgm:prSet>
      <dgm:spPr/>
    </dgm:pt>
    <dgm:pt modelId="{9DCF99F4-80FE-4715-8C0D-0EBAAB08CFFF}" type="pres">
      <dgm:prSet presAssocID="{84BAE449-47BD-48A5-AD78-DA05EED04439}" presName="sibTrans" presStyleLbl="sibTrans2D1" presStyleIdx="0" presStyleCnt="3"/>
      <dgm:spPr/>
    </dgm:pt>
    <dgm:pt modelId="{4A810E44-4815-40BF-B7AF-CC3D6D81AB7E}" type="pres">
      <dgm:prSet presAssocID="{84BAE449-47BD-48A5-AD78-DA05EED04439}" presName="connectorText" presStyleLbl="sibTrans2D1" presStyleIdx="0" presStyleCnt="3"/>
      <dgm:spPr/>
    </dgm:pt>
    <dgm:pt modelId="{49B759AF-5BC2-44D1-AA4C-E0A1787EE3AB}" type="pres">
      <dgm:prSet presAssocID="{EAD55E0B-899D-4E7E-B25B-FEB1C5521879}" presName="node" presStyleLbl="node1" presStyleIdx="1" presStyleCnt="3">
        <dgm:presLayoutVars>
          <dgm:bulletEnabled val="1"/>
        </dgm:presLayoutVars>
      </dgm:prSet>
      <dgm:spPr/>
    </dgm:pt>
    <dgm:pt modelId="{0717632C-69E0-4D5E-AD24-6448746770BC}" type="pres">
      <dgm:prSet presAssocID="{E71EDD08-4C5F-4332-9945-9D93C0DCD5C2}" presName="sibTrans" presStyleLbl="sibTrans2D1" presStyleIdx="1" presStyleCnt="3"/>
      <dgm:spPr/>
    </dgm:pt>
    <dgm:pt modelId="{86382A48-0E1D-47E7-AD66-54339215DB7D}" type="pres">
      <dgm:prSet presAssocID="{E71EDD08-4C5F-4332-9945-9D93C0DCD5C2}" presName="connectorText" presStyleLbl="sibTrans2D1" presStyleIdx="1" presStyleCnt="3"/>
      <dgm:spPr/>
    </dgm:pt>
    <dgm:pt modelId="{C62598C6-FF70-41B8-B44E-3449C8E5313F}" type="pres">
      <dgm:prSet presAssocID="{7EB97F0C-5B67-4B6F-B6FE-E65B2979CF7B}" presName="node" presStyleLbl="node1" presStyleIdx="2" presStyleCnt="3">
        <dgm:presLayoutVars>
          <dgm:bulletEnabled val="1"/>
        </dgm:presLayoutVars>
      </dgm:prSet>
      <dgm:spPr/>
    </dgm:pt>
    <dgm:pt modelId="{500893E2-ECF4-4381-81F3-C16B36DA7FF2}" type="pres">
      <dgm:prSet presAssocID="{438EEB10-DD80-4A6C-9B58-9EF934158E96}" presName="sibTrans" presStyleLbl="sibTrans2D1" presStyleIdx="2" presStyleCnt="3"/>
      <dgm:spPr/>
    </dgm:pt>
    <dgm:pt modelId="{268AF330-BAF2-4F11-B8EA-F2244C2028B7}" type="pres">
      <dgm:prSet presAssocID="{438EEB10-DD80-4A6C-9B58-9EF934158E96}" presName="connectorText" presStyleLbl="sibTrans2D1" presStyleIdx="2" presStyleCnt="3"/>
      <dgm:spPr/>
    </dgm:pt>
  </dgm:ptLst>
  <dgm:cxnLst>
    <dgm:cxn modelId="{4B1C7513-13C5-48D0-B005-7EF414035D4A}" type="presOf" srcId="{84BAE449-47BD-48A5-AD78-DA05EED04439}" destId="{9DCF99F4-80FE-4715-8C0D-0EBAAB08CFFF}" srcOrd="0" destOrd="0" presId="urn:microsoft.com/office/officeart/2005/8/layout/cycle7"/>
    <dgm:cxn modelId="{481FF815-1DAC-49A4-AA77-A445547B0154}" type="presOf" srcId="{E71EDD08-4C5F-4332-9945-9D93C0DCD5C2}" destId="{86382A48-0E1D-47E7-AD66-54339215DB7D}" srcOrd="1" destOrd="0" presId="urn:microsoft.com/office/officeart/2005/8/layout/cycle7"/>
    <dgm:cxn modelId="{E2A68316-6E8D-480B-BEDC-65E9BE2E8592}" type="presOf" srcId="{438EEB10-DD80-4A6C-9B58-9EF934158E96}" destId="{268AF330-BAF2-4F11-B8EA-F2244C2028B7}" srcOrd="1" destOrd="0" presId="urn:microsoft.com/office/officeart/2005/8/layout/cycle7"/>
    <dgm:cxn modelId="{42A51524-671A-4471-91D9-F866549EEE8C}" type="presOf" srcId="{438EEB10-DD80-4A6C-9B58-9EF934158E96}" destId="{500893E2-ECF4-4381-81F3-C16B36DA7FF2}" srcOrd="0" destOrd="0" presId="urn:microsoft.com/office/officeart/2005/8/layout/cycle7"/>
    <dgm:cxn modelId="{B8D73626-F323-4643-BC05-13520C855AD3}" srcId="{23190CC3-4955-435A-83D5-CBE088816881}" destId="{1D7599E4-66A0-4A88-B869-6A84B09A3C53}" srcOrd="0" destOrd="0" parTransId="{F3F48DAD-3717-4B49-9341-1A70D29A32E3}" sibTransId="{84BAE449-47BD-48A5-AD78-DA05EED04439}"/>
    <dgm:cxn modelId="{AC31D42D-11B9-4018-899A-A52BE7DC6BF8}" type="presOf" srcId="{23190CC3-4955-435A-83D5-CBE088816881}" destId="{1A514465-2AD3-45B0-A410-D63BBBBAF06E}" srcOrd="0" destOrd="0" presId="urn:microsoft.com/office/officeart/2005/8/layout/cycle7"/>
    <dgm:cxn modelId="{5EB33C35-4AA5-4C8B-BF56-15877E102CE3}" type="presOf" srcId="{E71EDD08-4C5F-4332-9945-9D93C0DCD5C2}" destId="{0717632C-69E0-4D5E-AD24-6448746770BC}" srcOrd="0" destOrd="0" presId="urn:microsoft.com/office/officeart/2005/8/layout/cycle7"/>
    <dgm:cxn modelId="{7421A68D-9524-49F2-9762-4FA12080A103}" type="presOf" srcId="{84BAE449-47BD-48A5-AD78-DA05EED04439}" destId="{4A810E44-4815-40BF-B7AF-CC3D6D81AB7E}" srcOrd="1" destOrd="0" presId="urn:microsoft.com/office/officeart/2005/8/layout/cycle7"/>
    <dgm:cxn modelId="{C3FFC194-6655-4B6E-8312-0B0857DD3BFA}" type="presOf" srcId="{EAD55E0B-899D-4E7E-B25B-FEB1C5521879}" destId="{49B759AF-5BC2-44D1-AA4C-E0A1787EE3AB}" srcOrd="0" destOrd="0" presId="urn:microsoft.com/office/officeart/2005/8/layout/cycle7"/>
    <dgm:cxn modelId="{B41AC8D3-690B-4537-BF28-9F987D662CC7}" srcId="{23190CC3-4955-435A-83D5-CBE088816881}" destId="{7EB97F0C-5B67-4B6F-B6FE-E65B2979CF7B}" srcOrd="2" destOrd="0" parTransId="{7C76A070-2912-4C4E-AE0E-11ECB082AA06}" sibTransId="{438EEB10-DD80-4A6C-9B58-9EF934158E96}"/>
    <dgm:cxn modelId="{5134B8E4-31FD-4E81-83A2-35D53F8B07CA}" type="presOf" srcId="{7EB97F0C-5B67-4B6F-B6FE-E65B2979CF7B}" destId="{C62598C6-FF70-41B8-B44E-3449C8E5313F}" srcOrd="0" destOrd="0" presId="urn:microsoft.com/office/officeart/2005/8/layout/cycle7"/>
    <dgm:cxn modelId="{30535FE7-2357-4552-A233-EDF78C6864E4}" type="presOf" srcId="{1D7599E4-66A0-4A88-B869-6A84B09A3C53}" destId="{487108B5-FC13-4B3C-9E07-5AB11E2AB227}" srcOrd="0" destOrd="0" presId="urn:microsoft.com/office/officeart/2005/8/layout/cycle7"/>
    <dgm:cxn modelId="{838BDCFE-60D3-4F8A-B129-ADE544C8422C}" srcId="{23190CC3-4955-435A-83D5-CBE088816881}" destId="{EAD55E0B-899D-4E7E-B25B-FEB1C5521879}" srcOrd="1" destOrd="0" parTransId="{ED4FAF44-DDEB-41DD-A5BD-A5C4139D33BF}" sibTransId="{E71EDD08-4C5F-4332-9945-9D93C0DCD5C2}"/>
    <dgm:cxn modelId="{07A08F9B-9BA5-4EE8-80CE-8150C6FC14DA}" type="presParOf" srcId="{1A514465-2AD3-45B0-A410-D63BBBBAF06E}" destId="{487108B5-FC13-4B3C-9E07-5AB11E2AB227}" srcOrd="0" destOrd="0" presId="urn:microsoft.com/office/officeart/2005/8/layout/cycle7"/>
    <dgm:cxn modelId="{1808F7A9-4B53-466E-8276-FF2AB5F748D7}" type="presParOf" srcId="{1A514465-2AD3-45B0-A410-D63BBBBAF06E}" destId="{9DCF99F4-80FE-4715-8C0D-0EBAAB08CFFF}" srcOrd="1" destOrd="0" presId="urn:microsoft.com/office/officeart/2005/8/layout/cycle7"/>
    <dgm:cxn modelId="{C0032A55-C420-4123-8AE4-3052FF7F2949}" type="presParOf" srcId="{9DCF99F4-80FE-4715-8C0D-0EBAAB08CFFF}" destId="{4A810E44-4815-40BF-B7AF-CC3D6D81AB7E}" srcOrd="0" destOrd="0" presId="urn:microsoft.com/office/officeart/2005/8/layout/cycle7"/>
    <dgm:cxn modelId="{68EAFF0E-499E-45B1-904B-4E5685981142}" type="presParOf" srcId="{1A514465-2AD3-45B0-A410-D63BBBBAF06E}" destId="{49B759AF-5BC2-44D1-AA4C-E0A1787EE3AB}" srcOrd="2" destOrd="0" presId="urn:microsoft.com/office/officeart/2005/8/layout/cycle7"/>
    <dgm:cxn modelId="{FF508B01-4C60-47F3-AB3F-E2F3F045F82B}" type="presParOf" srcId="{1A514465-2AD3-45B0-A410-D63BBBBAF06E}" destId="{0717632C-69E0-4D5E-AD24-6448746770BC}" srcOrd="3" destOrd="0" presId="urn:microsoft.com/office/officeart/2005/8/layout/cycle7"/>
    <dgm:cxn modelId="{6E02559D-5D9B-48D9-90D2-34EC6F63D1C9}" type="presParOf" srcId="{0717632C-69E0-4D5E-AD24-6448746770BC}" destId="{86382A48-0E1D-47E7-AD66-54339215DB7D}" srcOrd="0" destOrd="0" presId="urn:microsoft.com/office/officeart/2005/8/layout/cycle7"/>
    <dgm:cxn modelId="{6782E4A5-C7F1-4C1F-81B7-28C173EE9E04}" type="presParOf" srcId="{1A514465-2AD3-45B0-A410-D63BBBBAF06E}" destId="{C62598C6-FF70-41B8-B44E-3449C8E5313F}" srcOrd="4" destOrd="0" presId="urn:microsoft.com/office/officeart/2005/8/layout/cycle7"/>
    <dgm:cxn modelId="{E910086D-F79E-431B-8751-4D281C595D21}" type="presParOf" srcId="{1A514465-2AD3-45B0-A410-D63BBBBAF06E}" destId="{500893E2-ECF4-4381-81F3-C16B36DA7FF2}" srcOrd="5" destOrd="0" presId="urn:microsoft.com/office/officeart/2005/8/layout/cycle7"/>
    <dgm:cxn modelId="{7B72AAD0-0FBF-4E1C-9B37-504C33802587}" type="presParOf" srcId="{500893E2-ECF4-4381-81F3-C16B36DA7FF2}" destId="{268AF330-BAF2-4F11-B8EA-F2244C2028B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108B5-FC13-4B3C-9E07-5AB11E2AB227}">
      <dsp:nvSpPr>
        <dsp:cNvPr id="0" name=""/>
        <dsp:cNvSpPr/>
      </dsp:nvSpPr>
      <dsp:spPr>
        <a:xfrm>
          <a:off x="2795907" y="1171"/>
          <a:ext cx="2214617" cy="1107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Substantive</a:t>
          </a:r>
          <a:endParaRPr lang="LID4096" sz="2700" kern="1200" dirty="0"/>
        </a:p>
      </dsp:txBody>
      <dsp:txXfrm>
        <a:off x="2828339" y="33603"/>
        <a:ext cx="2149753" cy="1042444"/>
      </dsp:txXfrm>
    </dsp:sp>
    <dsp:sp modelId="{9DCF99F4-80FE-4715-8C0D-0EBAAB08CFFF}">
      <dsp:nvSpPr>
        <dsp:cNvPr id="0" name=""/>
        <dsp:cNvSpPr/>
      </dsp:nvSpPr>
      <dsp:spPr>
        <a:xfrm rot="3600000">
          <a:off x="4240593" y="1944342"/>
          <a:ext cx="1153478" cy="3875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600" kern="1200"/>
        </a:p>
      </dsp:txBody>
      <dsp:txXfrm>
        <a:off x="4356860" y="2021854"/>
        <a:ext cx="920944" cy="232534"/>
      </dsp:txXfrm>
    </dsp:sp>
    <dsp:sp modelId="{49B759AF-5BC2-44D1-AA4C-E0A1787EE3AB}">
      <dsp:nvSpPr>
        <dsp:cNvPr id="0" name=""/>
        <dsp:cNvSpPr/>
      </dsp:nvSpPr>
      <dsp:spPr>
        <a:xfrm>
          <a:off x="4624140" y="3167763"/>
          <a:ext cx="2214617" cy="1107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Psychological, emotional</a:t>
          </a:r>
          <a:endParaRPr lang="LID4096" sz="2700" kern="1200" dirty="0"/>
        </a:p>
      </dsp:txBody>
      <dsp:txXfrm>
        <a:off x="4656572" y="3200195"/>
        <a:ext cx="2149753" cy="1042444"/>
      </dsp:txXfrm>
    </dsp:sp>
    <dsp:sp modelId="{0717632C-69E0-4D5E-AD24-6448746770BC}">
      <dsp:nvSpPr>
        <dsp:cNvPr id="0" name=""/>
        <dsp:cNvSpPr/>
      </dsp:nvSpPr>
      <dsp:spPr>
        <a:xfrm rot="10800000">
          <a:off x="3326477" y="3527638"/>
          <a:ext cx="1153478" cy="3875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600" kern="1200"/>
        </a:p>
      </dsp:txBody>
      <dsp:txXfrm rot="10800000">
        <a:off x="3442744" y="3605150"/>
        <a:ext cx="920944" cy="232534"/>
      </dsp:txXfrm>
    </dsp:sp>
    <dsp:sp modelId="{C62598C6-FF70-41B8-B44E-3449C8E5313F}">
      <dsp:nvSpPr>
        <dsp:cNvPr id="0" name=""/>
        <dsp:cNvSpPr/>
      </dsp:nvSpPr>
      <dsp:spPr>
        <a:xfrm>
          <a:off x="967674" y="3167763"/>
          <a:ext cx="2214617" cy="1107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Procedural</a:t>
          </a:r>
          <a:endParaRPr lang="LID4096" sz="2700" kern="1200" dirty="0"/>
        </a:p>
      </dsp:txBody>
      <dsp:txXfrm>
        <a:off x="1000106" y="3200195"/>
        <a:ext cx="2149753" cy="1042444"/>
      </dsp:txXfrm>
    </dsp:sp>
    <dsp:sp modelId="{500893E2-ECF4-4381-81F3-C16B36DA7FF2}">
      <dsp:nvSpPr>
        <dsp:cNvPr id="0" name=""/>
        <dsp:cNvSpPr/>
      </dsp:nvSpPr>
      <dsp:spPr>
        <a:xfrm rot="18000000">
          <a:off x="2412361" y="1944342"/>
          <a:ext cx="1153478" cy="3875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600" kern="1200"/>
        </a:p>
      </dsp:txBody>
      <dsp:txXfrm>
        <a:off x="2528628" y="2021854"/>
        <a:ext cx="920944" cy="232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6FA2-5E7B-8B42-A6F3-FA7E69DAD44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ACE3A-E093-3644-BD65-5463CC4C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38FE4-EA0E-4E8C-A0B7-4340BDA1FDD7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40C03-AF03-4191-BE43-D4C3C64472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217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61EE63D-0492-43DB-B736-871841CFB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30C275B-5D0E-4600-A2A9-368F9CDDD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173FCCF9-33AB-4C5B-98C3-9197FEFA8E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9BA0B7-436A-45E5-B19D-44B2E80D0914}" type="slidenum">
              <a:rPr lang="en-US" altLang="sv-SE" sz="1200"/>
              <a:pPr/>
              <a:t>3</a:t>
            </a:fld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198240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00433C-82C5-4A56-89BF-D1ADF72FC6BF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C56A0-4EE1-43BF-98B4-913D4FFB4CB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664A9-D79F-46F0-A8C5-92E7C851E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45" y="103998"/>
            <a:ext cx="2584515" cy="59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9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00433C-82C5-4A56-89BF-D1ADF72FC6BF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C56A0-4EE1-43BF-98B4-913D4FFB4C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79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00433C-82C5-4A56-89BF-D1ADF72FC6BF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C56A0-4EE1-43BF-98B4-913D4FFB4C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97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00433C-82C5-4A56-89BF-D1ADF72FC6BF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C56A0-4EE1-43BF-98B4-913D4FFB4C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51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00433C-82C5-4A56-89BF-D1ADF72FC6BF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C56A0-4EE1-43BF-98B4-913D4FFB4C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5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00433C-82C5-4A56-89BF-D1ADF72FC6BF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C56A0-4EE1-43BF-98B4-913D4FFB4C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39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00433C-82C5-4A56-89BF-D1ADF72FC6BF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C56A0-4EE1-43BF-98B4-913D4FFB4C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74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00433C-82C5-4A56-89BF-D1ADF72FC6BF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C56A0-4EE1-43BF-98B4-913D4FFB4C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21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00433C-82C5-4A56-89BF-D1ADF72FC6BF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C56A0-4EE1-43BF-98B4-913D4FFB4C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4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00433C-82C5-4A56-89BF-D1ADF72FC6BF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C56A0-4EE1-43BF-98B4-913D4FFB4C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6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00433C-82C5-4A56-89BF-D1ADF72FC6BF}" type="datetimeFigureOut">
              <a:rPr lang="sv-SE" smtClean="0"/>
              <a:t>2023-05-30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1C56A0-4EE1-43BF-98B4-913D4FFB4C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66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4B8C17-4950-4661-9E4C-87323A942E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45" y="103998"/>
            <a:ext cx="2584515" cy="59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0693E-4FE1-4C18-BE31-624B1C3EB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232" y="1295923"/>
            <a:ext cx="7772400" cy="1372938"/>
          </a:xfrm>
        </p:spPr>
        <p:txBody>
          <a:bodyPr/>
          <a:lstStyle/>
          <a:p>
            <a:r>
              <a:rPr lang="en-US"/>
              <a:t>Interest-based negotiation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F59FE-F0C9-44AC-8BE6-F618499C8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2294" y="4189140"/>
            <a:ext cx="6858000" cy="1655762"/>
          </a:xfrm>
        </p:spPr>
        <p:txBody>
          <a:bodyPr/>
          <a:lstStyle/>
          <a:p>
            <a:r>
              <a:rPr lang="en-US" dirty="0"/>
              <a:t>Dr. Yumiko Yasuda</a:t>
            </a:r>
          </a:p>
          <a:p>
            <a:r>
              <a:rPr lang="en-US" dirty="0"/>
              <a:t>Senior Network &amp; Transboundary Water Cooperation Specialist, Global Water Partnership</a:t>
            </a:r>
          </a:p>
          <a:p>
            <a:endParaRPr lang="en-US" dirty="0"/>
          </a:p>
          <a:p>
            <a:r>
              <a:rPr lang="en-US" dirty="0"/>
              <a:t>Presentation at MSP launch workshop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88446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F643-7B0B-4AE1-A55F-EA04071C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71" y="428517"/>
            <a:ext cx="7886700" cy="1325563"/>
          </a:xfrm>
        </p:spPr>
        <p:txBody>
          <a:bodyPr/>
          <a:lstStyle/>
          <a:p>
            <a:r>
              <a:rPr lang="en-US" dirty="0"/>
              <a:t>Quiz: Orange disputes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85157-D021-47F4-BE02-F920FA0A4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43" y="1335640"/>
            <a:ext cx="7886700" cy="4872146"/>
          </a:xfrm>
        </p:spPr>
        <p:txBody>
          <a:bodyPr/>
          <a:lstStyle/>
          <a:p>
            <a:r>
              <a:rPr lang="en-US" dirty="0"/>
              <a:t>John: owns orange juice factory</a:t>
            </a:r>
          </a:p>
          <a:p>
            <a:r>
              <a:rPr lang="en-US" dirty="0"/>
              <a:t>Mike: owns orange cake factory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both need 1 ton of oranges each year to make their business viable. Usually, oranges are plenty, with good price, no competition.</a:t>
            </a:r>
          </a:p>
          <a:p>
            <a:pPr marL="0" indent="0">
              <a:buNone/>
            </a:pPr>
            <a:r>
              <a:rPr lang="en-US" dirty="0"/>
              <a:t>2022 was a drought year, and total orange available in market is 1.2 ton. John and Mike are fighting to get 1 ton of orange to each of them.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What would be out come of ‘position-based’ and ‘interest-based’ negotiations?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DE78040-9627-4870-A106-C2D7F3BD6498}"/>
              </a:ext>
            </a:extLst>
          </p:cNvPr>
          <p:cNvSpPr/>
          <p:nvPr/>
        </p:nvSpPr>
        <p:spPr>
          <a:xfrm>
            <a:off x="546457" y="5905501"/>
            <a:ext cx="963844" cy="523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Picture 5" descr="Two oranges on a plate&#10;&#10;Description automatically generated with medium confidence">
            <a:extLst>
              <a:ext uri="{FF2B5EF4-FFF2-40B4-BE49-F238E27FC236}">
                <a16:creationId xmlns:a16="http://schemas.microsoft.com/office/drawing/2014/main" id="{24160975-0BC7-463E-99D2-B186C7A44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95" y="665920"/>
            <a:ext cx="2862934" cy="21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0327-FFBB-43BE-8BD9-781C490F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633"/>
            <a:ext cx="7886700" cy="1325563"/>
          </a:xfrm>
        </p:spPr>
        <p:txBody>
          <a:bodyPr/>
          <a:lstStyle/>
          <a:p>
            <a:r>
              <a:rPr lang="en-GB" dirty="0"/>
              <a:t>What is Negotiation?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0A85F-9471-442F-9592-3AB810836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5758"/>
            <a:ext cx="7886700" cy="386969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negotiation is a focused discussion regarding needs and interests, with the intention of finding a mutually acceptable agreement. It is a voluntary action, in which negotiating parties structure the content of their meetings, determine the outcome of their agreements, and stipulate the methods for assuring the implementation of their final decisions.</a:t>
            </a:r>
            <a:endParaRPr lang="sv-SE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C6EF7-05B7-4516-BD65-C9330A78882B}"/>
              </a:ext>
            </a:extLst>
          </p:cNvPr>
          <p:cNvSpPr txBox="1"/>
          <p:nvPr/>
        </p:nvSpPr>
        <p:spPr>
          <a:xfrm>
            <a:off x="6531935" y="6581001"/>
            <a:ext cx="2612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MRC, 2011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1483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20"/>
    </mc:Choice>
    <mc:Fallback xmlns="">
      <p:transition spd="slow" advTm="4042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1E5F37B-3B57-41BF-9DD0-63BF103760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sv-SE" sz="4000" b="1" dirty="0"/>
              <a:t>Why Negotiate?</a:t>
            </a:r>
            <a:br>
              <a:rPr lang="ru-RU" altLang="sv-SE" sz="4000" dirty="0"/>
            </a:br>
            <a:endParaRPr lang="en-US" altLang="sv-SE" sz="4000" dirty="0">
              <a:solidFill>
                <a:schemeClr val="folHlink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F65AD81-A674-4BCC-B096-DF6D20DEE82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97812" y="1335090"/>
            <a:ext cx="7886700" cy="13255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v-SE" dirty="0"/>
              <a:t>To increase the benefits and reduce the costs compared to the status quo and the predicted future using alternative means</a:t>
            </a:r>
          </a:p>
          <a:p>
            <a:pPr>
              <a:lnSpc>
                <a:spcPct val="80000"/>
              </a:lnSpc>
            </a:pPr>
            <a:r>
              <a:rPr lang="en-US" altLang="sv-SE" dirty="0"/>
              <a:t>Best Alternative to Negotiated Agreement (BATNA)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sv-SE" dirty="0">
                <a:solidFill>
                  <a:schemeClr val="accent2">
                    <a:lumMod val="75000"/>
                  </a:schemeClr>
                </a:solidFill>
              </a:rPr>
              <a:t>Note: Negotiation may not result in outcome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sv-SE" dirty="0"/>
          </a:p>
          <a:p>
            <a:pPr marL="457200" lvl="1" indent="0">
              <a:lnSpc>
                <a:spcPct val="80000"/>
              </a:lnSpc>
              <a:buNone/>
            </a:pPr>
            <a:endParaRPr lang="en-US" altLang="sv-SE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sv-S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A64481-EF60-4F8A-BB49-26FD189BA299}"/>
              </a:ext>
            </a:extLst>
          </p:cNvPr>
          <p:cNvSpPr txBox="1">
            <a:spLocks noChangeArrowheads="1"/>
          </p:cNvSpPr>
          <p:nvPr/>
        </p:nvSpPr>
        <p:spPr>
          <a:xfrm>
            <a:off x="420895" y="31787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v-SE" sz="4000" b="1" dirty="0"/>
              <a:t>Conditions Favoring Negotiation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9BAB72-B398-40E2-B60F-E0001B7B2C0A}"/>
              </a:ext>
            </a:extLst>
          </p:cNvPr>
          <p:cNvSpPr txBox="1">
            <a:spLocks noChangeArrowheads="1"/>
          </p:cNvSpPr>
          <p:nvPr/>
        </p:nvSpPr>
        <p:spPr>
          <a:xfrm>
            <a:off x="568888" y="4271974"/>
            <a:ext cx="7886700" cy="2131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dirty="0"/>
              <a:t>Interdependence of parties</a:t>
            </a:r>
          </a:p>
          <a:p>
            <a:r>
              <a:rPr lang="en-US" altLang="sv-SE" dirty="0"/>
              <a:t>Readiness to negotiate and strive for settlement</a:t>
            </a:r>
          </a:p>
          <a:p>
            <a:r>
              <a:rPr lang="en-US" altLang="sv-SE" dirty="0"/>
              <a:t>Some agreement on the issues and some interests</a:t>
            </a:r>
          </a:p>
          <a:p>
            <a:r>
              <a:rPr lang="en-US" altLang="sv-SE" dirty="0"/>
              <a:t>Unpredictability of alternatives to negotiated outcomes</a:t>
            </a:r>
            <a:endParaRPr lang="ru-RU" altLang="sv-SE" dirty="0"/>
          </a:p>
          <a:p>
            <a:endParaRPr lang="en-US" altLang="sv-SE" dirty="0">
              <a:solidFill>
                <a:schemeClr val="folHlink"/>
              </a:solidFill>
            </a:endParaRPr>
          </a:p>
          <a:p>
            <a:endParaRPr lang="en-US" altLang="sv-SE" dirty="0">
              <a:solidFill>
                <a:schemeClr val="folHlink"/>
              </a:solidFill>
            </a:endParaRPr>
          </a:p>
          <a:p>
            <a:endParaRPr lang="en-US" alt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FC25F-015A-45A9-BBA3-6892A4CC406B}"/>
              </a:ext>
            </a:extLst>
          </p:cNvPr>
          <p:cNvSpPr txBox="1"/>
          <p:nvPr/>
        </p:nvSpPr>
        <p:spPr>
          <a:xfrm>
            <a:off x="5983357" y="6577382"/>
            <a:ext cx="316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Source: Richard Paisley 2016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6197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93"/>
    </mc:Choice>
    <mc:Fallback xmlns="">
      <p:transition spd="slow" advTm="190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8BC4BE6-890A-4269-8085-628C4D5D1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916237"/>
            <a:ext cx="78867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sv-SE" sz="4000" dirty="0"/>
              <a:t>Positional Bargaining Approach </a:t>
            </a:r>
            <a:br>
              <a:rPr lang="en-US" altLang="sv-SE" sz="4000" dirty="0"/>
            </a:br>
            <a:r>
              <a:rPr lang="en-US" altLang="sv-SE" sz="4000" dirty="0"/>
              <a:t>vs. </a:t>
            </a:r>
            <a:br>
              <a:rPr lang="en-US" altLang="sv-SE" sz="4000" dirty="0"/>
            </a:br>
            <a:r>
              <a:rPr lang="en-US" altLang="sv-SE" sz="4000" dirty="0"/>
              <a:t>Interest Based “Mutual Gains”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6D93A-A205-46CD-94AA-B24F37CA9AEA}"/>
              </a:ext>
            </a:extLst>
          </p:cNvPr>
          <p:cNvSpPr txBox="1"/>
          <p:nvPr/>
        </p:nvSpPr>
        <p:spPr>
          <a:xfrm>
            <a:off x="5526157" y="6361043"/>
            <a:ext cx="316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Paisley 2016 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26693-9081-4D84-AA89-6CF079765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1CCEF-A349-4CE2-B51D-A6AA47695E41}"/>
              </a:ext>
            </a:extLst>
          </p:cNvPr>
          <p:cNvSpPr txBox="1"/>
          <p:nvPr/>
        </p:nvSpPr>
        <p:spPr>
          <a:xfrm>
            <a:off x="628650" y="657908"/>
            <a:ext cx="653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Two approaches in negotiation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54002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7FCCDB2-E903-40D3-9F27-002B0566A5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sv-SE" sz="4000"/>
              <a:t>Positional Bargaining</a:t>
            </a:r>
            <a:br>
              <a:rPr lang="ru-RU" altLang="sv-SE" sz="4000"/>
            </a:br>
            <a:r>
              <a:rPr lang="en-US" altLang="sv-SE" sz="4000"/>
              <a:t>Approach</a:t>
            </a:r>
            <a:endParaRPr lang="en-US" altLang="sv-SE" sz="4000">
              <a:solidFill>
                <a:schemeClr val="folHlink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68BE636-0440-4157-BCDA-4EEF1D64FD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2110234"/>
            <a:ext cx="3816351" cy="3086099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sv-SE" dirty="0"/>
              <a:t>‘Win-lose’ approach</a:t>
            </a:r>
          </a:p>
          <a:p>
            <a:pPr eaLnBrk="1" hangingPunct="1"/>
            <a:r>
              <a:rPr lang="en-US" altLang="sv-SE" dirty="0"/>
              <a:t>an ideal solution from one parties perspective</a:t>
            </a:r>
            <a:endParaRPr lang="ru-RU" altLang="sv-SE" dirty="0"/>
          </a:p>
          <a:p>
            <a:pPr eaLnBrk="1" hangingPunct="1"/>
            <a:r>
              <a:rPr lang="en-US" altLang="sv-SE" dirty="0"/>
              <a:t>a pre-formed solution</a:t>
            </a:r>
            <a:endParaRPr lang="ru-RU" alt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AA242-7DFB-48EE-B5F9-7A30AF1C85C7}"/>
              </a:ext>
            </a:extLst>
          </p:cNvPr>
          <p:cNvSpPr txBox="1"/>
          <p:nvPr/>
        </p:nvSpPr>
        <p:spPr>
          <a:xfrm>
            <a:off x="5526157" y="6361043"/>
            <a:ext cx="316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Paisley 2016 </a:t>
            </a:r>
            <a:endParaRPr lang="sv-SE" dirty="0"/>
          </a:p>
        </p:txBody>
      </p:sp>
      <p:pic>
        <p:nvPicPr>
          <p:cNvPr id="5" name="Picture 1029" descr="DSCN0473">
            <a:extLst>
              <a:ext uri="{FF2B5EF4-FFF2-40B4-BE49-F238E27FC236}">
                <a16:creationId xmlns:a16="http://schemas.microsoft.com/office/drawing/2014/main" id="{7EFB8799-0D7E-4523-B958-DA498488F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0" y="1825624"/>
            <a:ext cx="4114800" cy="308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86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38EDD10-31CA-49E5-A34E-72C64A6495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sv-SE" sz="4000"/>
              <a:t>Interest Based Negotiations</a:t>
            </a:r>
            <a:br>
              <a:rPr lang="ru-RU" altLang="sv-SE" sz="4000">
                <a:solidFill>
                  <a:schemeClr val="folHlink"/>
                </a:solidFill>
              </a:rPr>
            </a:br>
            <a:endParaRPr lang="en-US" altLang="sv-SE" sz="4000"/>
          </a:p>
        </p:txBody>
      </p:sp>
      <p:graphicFrame>
        <p:nvGraphicFramePr>
          <p:cNvPr id="19459" name="Object 3">
            <a:hlinkClick r:id="" action="ppaction://ole?verb=0"/>
            <a:extLst>
              <a:ext uri="{FF2B5EF4-FFF2-40B4-BE49-F238E27FC236}">
                <a16:creationId xmlns:a16="http://schemas.microsoft.com/office/drawing/2014/main" id="{05B298BE-DC1D-4240-8F36-98484E57BECE}"/>
              </a:ext>
            </a:extLst>
          </p:cNvPr>
          <p:cNvGraphicFramePr>
            <a:graphicFrameLocks noGrp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val="1957372418"/>
              </p:ext>
            </p:extLst>
          </p:nvPr>
        </p:nvGraphicFramePr>
        <p:xfrm>
          <a:off x="994185" y="3025775"/>
          <a:ext cx="2652713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5546725" imgH="3290888" progId="MS_ClipArt_Gallery.5">
                  <p:embed/>
                </p:oleObj>
              </mc:Choice>
              <mc:Fallback>
                <p:oleObj name="Clip" r:id="rId2" imgW="5546725" imgH="3290888" progId="MS_ClipArt_Gallery.5">
                  <p:embed/>
                  <p:pic>
                    <p:nvPicPr>
                      <p:cNvPr id="19459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5B298BE-DC1D-4240-8F36-98484E57BEC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85" y="3025775"/>
                        <a:ext cx="2652713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hlinkClick r:id="" action="ppaction://ole?verb=0"/>
            <a:extLst>
              <a:ext uri="{FF2B5EF4-FFF2-40B4-BE49-F238E27FC236}">
                <a16:creationId xmlns:a16="http://schemas.microsoft.com/office/drawing/2014/main" id="{16789A26-5B7A-435B-B684-3844553E48C6}"/>
              </a:ext>
            </a:extLst>
          </p:cNvPr>
          <p:cNvGraphicFramePr>
            <a:graphicFrameLocks noGrp="1"/>
          </p:cNvGraphicFramePr>
          <p:nvPr>
            <p:ph type="body" sz="half" idx="4294967295"/>
          </p:nvPr>
        </p:nvGraphicFramePr>
        <p:xfrm>
          <a:off x="4068417" y="1333500"/>
          <a:ext cx="4572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5546725" imgH="3290888" progId="MS_ClipArt_Gallery.5">
                  <p:embed/>
                </p:oleObj>
              </mc:Choice>
              <mc:Fallback>
                <p:oleObj name="Clip" r:id="rId4" imgW="5546725" imgH="3290888" progId="MS_ClipArt_Gallery.5">
                  <p:embed/>
                  <p:pic>
                    <p:nvPicPr>
                      <p:cNvPr id="19460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6789A26-5B7A-435B-B684-3844553E48C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417" y="1333500"/>
                        <a:ext cx="4572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5">
            <a:extLst>
              <a:ext uri="{FF2B5EF4-FFF2-40B4-BE49-F238E27FC236}">
                <a16:creationId xmlns:a16="http://schemas.microsoft.com/office/drawing/2014/main" id="{467D21C4-1077-4AAF-8161-81F42607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19800"/>
            <a:ext cx="86106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v-SE" sz="2200" b="1" dirty="0">
                <a:latin typeface="Arial" panose="020B0604020202020204" pitchFamily="34" charset="0"/>
              </a:rPr>
              <a:t>Rather than dividing the “pie”,</a:t>
            </a:r>
            <a:r>
              <a:rPr lang="ru-RU" altLang="sv-SE" sz="2200" b="1" dirty="0">
                <a:latin typeface="Arial" panose="020B0604020202020204" pitchFamily="34" charset="0"/>
              </a:rPr>
              <a:t> </a:t>
            </a:r>
            <a:r>
              <a:rPr lang="en-US" altLang="sv-SE" sz="2200" b="1" dirty="0">
                <a:latin typeface="Arial" panose="020B0604020202020204" pitchFamily="34" charset="0"/>
              </a:rPr>
              <a:t>Parties work together to build a bigger “pie”. </a:t>
            </a:r>
            <a:endParaRPr lang="en-US" altLang="sv-SE" sz="2200" b="1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sv-SE" sz="2400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7AA7-5499-472B-AF72-855FA1769EE4}"/>
              </a:ext>
            </a:extLst>
          </p:cNvPr>
          <p:cNvSpPr txBox="1"/>
          <p:nvPr/>
        </p:nvSpPr>
        <p:spPr>
          <a:xfrm>
            <a:off x="6659632" y="6488390"/>
            <a:ext cx="316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Paisley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29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BD273D86-0CC9-4F56-B75F-9A378DE0C6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sv-SE" sz="4000" dirty="0"/>
              <a:t>What are interests?</a:t>
            </a:r>
            <a:r>
              <a:rPr lang="en-US" altLang="sv-SE" sz="4000" dirty="0">
                <a:solidFill>
                  <a:schemeClr val="folHlink"/>
                </a:solidFill>
              </a:rPr>
              <a:t>	</a:t>
            </a:r>
          </a:p>
        </p:txBody>
      </p:sp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2AA877B5-7E4F-4498-97CD-EEBBC77A33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2009705"/>
            <a:ext cx="7886700" cy="4351338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altLang="sv-SE" dirty="0"/>
              <a:t>interests are what the parties really want or “need” to get out of a negotiation</a:t>
            </a:r>
            <a:endParaRPr lang="ru-RU" altLang="sv-SE" dirty="0"/>
          </a:p>
          <a:p>
            <a:pPr eaLnBrk="1" hangingPunct="1">
              <a:lnSpc>
                <a:spcPct val="80000"/>
              </a:lnSpc>
            </a:pPr>
            <a:r>
              <a:rPr lang="en-US" altLang="sv-SE" dirty="0"/>
              <a:t>they are what motivate a party to negotiate</a:t>
            </a:r>
            <a:r>
              <a:rPr lang="ru-RU" altLang="sv-SE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dirty="0"/>
              <a:t>interests are the needs, hopes, fears, concerns and desires that underlie a position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dirty="0"/>
              <a:t>interests can be substantive, procedural and psychological</a:t>
            </a:r>
            <a:endParaRPr lang="ru-RU" alt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D14B2-255B-4DEB-8AE2-074D2B253B47}"/>
              </a:ext>
            </a:extLst>
          </p:cNvPr>
          <p:cNvSpPr txBox="1"/>
          <p:nvPr/>
        </p:nvSpPr>
        <p:spPr>
          <a:xfrm>
            <a:off x="5526157" y="6361043"/>
            <a:ext cx="316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Paisley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255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CE06EB3-0AD1-F1E9-977A-3C8AABA95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5" y="767842"/>
            <a:ext cx="7469090" cy="56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9678F3-BEB7-65A3-B48E-F668F4001EB7}"/>
              </a:ext>
            </a:extLst>
          </p:cNvPr>
          <p:cNvSpPr txBox="1"/>
          <p:nvPr/>
        </p:nvSpPr>
        <p:spPr>
          <a:xfrm>
            <a:off x="4162425" y="6369659"/>
            <a:ext cx="414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MSP workshop 6 December 2021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1397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6D1A-DC5E-447D-926B-5F23708C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of satisfaction (underlying interests)</a:t>
            </a:r>
            <a:endParaRPr lang="LID4096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933070-1426-4019-9AEB-A3FCD44B9F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49" y="1900719"/>
          <a:ext cx="7806433" cy="427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72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b61292-07c7-4f34-9844-5a8122685ac9">
      <Terms xmlns="http://schemas.microsoft.com/office/infopath/2007/PartnerControls"/>
    </lcf76f155ced4ddcb4097134ff3c332f>
    <TaxCatchAll xmlns="5b101662-3d53-439d-9f56-82a56d1112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D7272C0113545AFBCCBE44314BA5A" ma:contentTypeVersion="16" ma:contentTypeDescription="Create a new document." ma:contentTypeScope="" ma:versionID="e8a1edbac7153d3998c9d32be843a8ce">
  <xsd:schema xmlns:xsd="http://www.w3.org/2001/XMLSchema" xmlns:xs="http://www.w3.org/2001/XMLSchema" xmlns:p="http://schemas.microsoft.com/office/2006/metadata/properties" xmlns:ns2="5bb61292-07c7-4f34-9844-5a8122685ac9" xmlns:ns3="5b101662-3d53-439d-9f56-82a56d1112fd" targetNamespace="http://schemas.microsoft.com/office/2006/metadata/properties" ma:root="true" ma:fieldsID="91e36b9d1170fdcc6004f4a0776a6e6f" ns2:_="" ns3:_="">
    <xsd:import namespace="5bb61292-07c7-4f34-9844-5a8122685ac9"/>
    <xsd:import namespace="5b101662-3d53-439d-9f56-82a56d1112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61292-07c7-4f34-9844-5a8122685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41e93f-bdbf-457f-9a0e-7bb92134c3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01662-3d53-439d-9f56-82a56d1112f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ea6e4b2-f3dc-4c65-9062-4368efa16a8a}" ma:internalName="TaxCatchAll" ma:showField="CatchAllData" ma:web="5b101662-3d53-439d-9f56-82a56d1112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394D71-A934-49AC-AAB6-5F367472C19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ef3c6ce-8119-4179-942b-700b1516efe9"/>
    <ds:schemaRef ds:uri="http://purl.org/dc/elements/1.1/"/>
    <ds:schemaRef ds:uri="http://schemas.microsoft.com/office/2006/metadata/properties"/>
    <ds:schemaRef ds:uri="http://schemas.microsoft.com/office/infopath/2007/PartnerControls"/>
    <ds:schemaRef ds:uri="eb533dea-17b2-43c9-8aee-c18c2e41f53d"/>
    <ds:schemaRef ds:uri="http://www.w3.org/XML/1998/namespace"/>
    <ds:schemaRef ds:uri="http://purl.org/dc/dcmitype/"/>
    <ds:schemaRef ds:uri="cca5f199-64de-419a-a07f-a7c10254367c"/>
    <ds:schemaRef ds:uri="b80777b5-b9b2-430c-9550-7ae03817f067"/>
    <ds:schemaRef ds:uri="73aa4948-b2bb-4bb6-a4ce-3dbfd67606c8"/>
    <ds:schemaRef ds:uri="5e01a736-1b88-436b-a44b-5245e0be4ab3"/>
    <ds:schemaRef ds:uri="5bb61292-07c7-4f34-9844-5a8122685ac9"/>
    <ds:schemaRef ds:uri="5b101662-3d53-439d-9f56-82a56d1112fd"/>
  </ds:schemaRefs>
</ds:datastoreItem>
</file>

<file path=customXml/itemProps2.xml><?xml version="1.0" encoding="utf-8"?>
<ds:datastoreItem xmlns:ds="http://schemas.openxmlformats.org/officeDocument/2006/customXml" ds:itemID="{66679413-FEEA-4321-91DA-25E4ADC24F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15C9DF-3F46-4348-A7B4-6E15C4634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b61292-07c7-4f34-9844-5a8122685ac9"/>
    <ds:schemaRef ds:uri="5b101662-3d53-439d-9f56-82a56d1112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3481</TotalTime>
  <Words>401</Words>
  <Application>Microsoft Office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Clip</vt:lpstr>
      <vt:lpstr>Interest-based negotiation</vt:lpstr>
      <vt:lpstr>What is Negotiation?</vt:lpstr>
      <vt:lpstr>Why Negotiate? </vt:lpstr>
      <vt:lpstr>Positional Bargaining Approach  vs.  Interest Based “Mutual Gains” Approach</vt:lpstr>
      <vt:lpstr>Positional Bargaining Approach</vt:lpstr>
      <vt:lpstr>Interest Based Negotiations </vt:lpstr>
      <vt:lpstr>What are interests? </vt:lpstr>
      <vt:lpstr>PowerPoint Presentation</vt:lpstr>
      <vt:lpstr>Key elements of satisfaction (underlying interests)</vt:lpstr>
      <vt:lpstr>Quiz: Orange disputes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Yumiko Yasuda</dc:creator>
  <cp:lastModifiedBy>Yumiko Yasuda</cp:lastModifiedBy>
  <cp:revision>79</cp:revision>
  <dcterms:created xsi:type="dcterms:W3CDTF">2018-06-10T17:14:34Z</dcterms:created>
  <dcterms:modified xsi:type="dcterms:W3CDTF">2023-05-30T13:15:30Z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0x010100D03D7272C0113545AFBCCBE44314BA5A</vt:lpwstr>
  </property>
  <property fmtid="{D5CDD505-2E9C-101B-9397-08002B2CF9AE}" pid="3" name="MediaServiceImageTags">
    <vt:lpwstr/>
  </property>
</Properties>
</file>